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104"/>
  </p:notesMasterIdLst>
  <p:handoutMasterIdLst>
    <p:handoutMasterId r:id="rId105"/>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39" r:id="rId15"/>
    <p:sldId id="424" r:id="rId16"/>
    <p:sldId id="276" r:id="rId17"/>
    <p:sldId id="305" r:id="rId18"/>
    <p:sldId id="403" r:id="rId19"/>
    <p:sldId id="278" r:id="rId20"/>
    <p:sldId id="438" r:id="rId21"/>
    <p:sldId id="400" r:id="rId22"/>
    <p:sldId id="425" r:id="rId23"/>
    <p:sldId id="354" r:id="rId24"/>
    <p:sldId id="427" r:id="rId25"/>
    <p:sldId id="320" r:id="rId26"/>
    <p:sldId id="277" r:id="rId27"/>
    <p:sldId id="341" r:id="rId28"/>
    <p:sldId id="361" r:id="rId29"/>
    <p:sldId id="434" r:id="rId30"/>
    <p:sldId id="293" r:id="rId31"/>
    <p:sldId id="284" r:id="rId32"/>
    <p:sldId id="428" r:id="rId33"/>
    <p:sldId id="286" r:id="rId34"/>
    <p:sldId id="337" r:id="rId35"/>
    <p:sldId id="368" r:id="rId36"/>
    <p:sldId id="440" r:id="rId37"/>
    <p:sldId id="441" r:id="rId38"/>
    <p:sldId id="429" r:id="rId39"/>
    <p:sldId id="312" r:id="rId40"/>
    <p:sldId id="366" r:id="rId41"/>
    <p:sldId id="430" r:id="rId42"/>
    <p:sldId id="330" r:id="rId43"/>
    <p:sldId id="336" r:id="rId44"/>
    <p:sldId id="406" r:id="rId45"/>
    <p:sldId id="431" r:id="rId46"/>
    <p:sldId id="380" r:id="rId47"/>
    <p:sldId id="306" r:id="rId48"/>
    <p:sldId id="433" r:id="rId49"/>
    <p:sldId id="408" r:id="rId50"/>
    <p:sldId id="402" r:id="rId51"/>
    <p:sldId id="415" r:id="rId52"/>
    <p:sldId id="310" r:id="rId53"/>
    <p:sldId id="275" r:id="rId54"/>
    <p:sldId id="273" r:id="rId55"/>
    <p:sldId id="355" r:id="rId56"/>
    <p:sldId id="357" r:id="rId57"/>
    <p:sldId id="426" r:id="rId58"/>
    <p:sldId id="376" r:id="rId59"/>
    <p:sldId id="377" r:id="rId60"/>
    <p:sldId id="369" r:id="rId61"/>
    <p:sldId id="372" r:id="rId62"/>
    <p:sldId id="270" r:id="rId63"/>
    <p:sldId id="435" r:id="rId64"/>
    <p:sldId id="436" r:id="rId65"/>
    <p:sldId id="437" r:id="rId66"/>
    <p:sldId id="259" r:id="rId67"/>
    <p:sldId id="261" r:id="rId68"/>
    <p:sldId id="260" r:id="rId69"/>
    <p:sldId id="262" r:id="rId70"/>
    <p:sldId id="263" r:id="rId71"/>
    <p:sldId id="432" r:id="rId72"/>
    <p:sldId id="442" r:id="rId73"/>
    <p:sldId id="421" r:id="rId74"/>
    <p:sldId id="279" r:id="rId75"/>
    <p:sldId id="340" r:id="rId76"/>
    <p:sldId id="339" r:id="rId77"/>
    <p:sldId id="367" r:id="rId78"/>
    <p:sldId id="321" r:id="rId79"/>
    <p:sldId id="325" r:id="rId80"/>
    <p:sldId id="359" r:id="rId81"/>
    <p:sldId id="360" r:id="rId82"/>
    <p:sldId id="327" r:id="rId83"/>
    <p:sldId id="362" r:id="rId84"/>
    <p:sldId id="398" r:id="rId85"/>
    <p:sldId id="300" r:id="rId86"/>
    <p:sldId id="382" r:id="rId87"/>
    <p:sldId id="334" r:id="rId88"/>
    <p:sldId id="301" r:id="rId89"/>
    <p:sldId id="365" r:id="rId90"/>
    <p:sldId id="401" r:id="rId91"/>
    <p:sldId id="378" r:id="rId92"/>
    <p:sldId id="309" r:id="rId93"/>
    <p:sldId id="331" r:id="rId94"/>
    <p:sldId id="329" r:id="rId95"/>
    <p:sldId id="411" r:id="rId96"/>
    <p:sldId id="405" r:id="rId97"/>
    <p:sldId id="410" r:id="rId98"/>
    <p:sldId id="412" r:id="rId99"/>
    <p:sldId id="413" r:id="rId100"/>
    <p:sldId id="414" r:id="rId101"/>
    <p:sldId id="379" r:id="rId102"/>
    <p:sldId id="283"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 id="439"/>
          </p14:sldIdLst>
        </p14:section>
        <p14:section name="データセット" id="{824B3EBD-D20D-47C5-8449-3858C7AE8F75}">
          <p14:sldIdLst>
            <p14:sldId id="424"/>
            <p14:sldId id="276"/>
            <p14:sldId id="305"/>
            <p14:sldId id="403"/>
            <p14:sldId id="278"/>
            <p14:sldId id="43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 id="440"/>
            <p14:sldId id="441"/>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4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E7D6"/>
    <a:srgbClr val="F4B54B"/>
    <a:srgbClr val="B1DFCF"/>
    <a:srgbClr val="A0814D"/>
    <a:srgbClr val="ED7D31"/>
    <a:srgbClr val="7D9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7249" autoAdjust="0"/>
  </p:normalViewPr>
  <p:slideViewPr>
    <p:cSldViewPr snapToGrid="0">
      <p:cViewPr varScale="1">
        <p:scale>
          <a:sx n="58" d="100"/>
          <a:sy n="58" d="100"/>
        </p:scale>
        <p:origin x="714"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2021/2/23</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656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95831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917343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15503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89</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95</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96</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97</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98</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99</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2021/2/23</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2021/2/23</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2021/2/23</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2021/2/23</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6.pn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100</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101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63" name="グループ化 62">
            <a:extLst>
              <a:ext uri="{FF2B5EF4-FFF2-40B4-BE49-F238E27FC236}">
                <a16:creationId xmlns:a16="http://schemas.microsoft.com/office/drawing/2014/main" id="{CAC5E1C6-4384-41C8-917E-C66639B8B9AD}"/>
              </a:ext>
            </a:extLst>
          </p:cNvPr>
          <p:cNvGrpSpPr/>
          <p:nvPr/>
        </p:nvGrpSpPr>
        <p:grpSpPr>
          <a:xfrm>
            <a:off x="344467" y="704410"/>
            <a:ext cx="7352883" cy="5115316"/>
            <a:chOff x="344467" y="704410"/>
            <a:chExt cx="7352883" cy="5115316"/>
          </a:xfrm>
        </p:grpSpPr>
        <p:sp>
          <p:nvSpPr>
            <p:cNvPr id="27" name="正方形/長方形 26">
              <a:extLst>
                <a:ext uri="{FF2B5EF4-FFF2-40B4-BE49-F238E27FC236}">
                  <a16:creationId xmlns:a16="http://schemas.microsoft.com/office/drawing/2014/main" id="{77C90072-781A-4792-8179-B1564D787F8A}"/>
                </a:ext>
              </a:extLst>
            </p:cNvPr>
            <p:cNvSpPr/>
            <p:nvPr/>
          </p:nvSpPr>
          <p:spPr>
            <a:xfrm>
              <a:off x="2400118" y="1412630"/>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177318" y="45393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2476257" y="935508"/>
              <a:ext cx="1106025" cy="461665"/>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6301909" y="4082444"/>
              <a:ext cx="1106025" cy="461665"/>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4102872" y="141263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3658422" y="16569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5592090" y="1454005"/>
              <a:ext cx="404954"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5458081" y="16569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p:cNvCxnSpPr>
            <p:nvPr/>
          </p:nvCxnSpPr>
          <p:spPr>
            <a:xfrm flipV="1">
              <a:off x="5997044" y="1656959"/>
              <a:ext cx="6214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4826480" y="453933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5845203" y="4783663"/>
              <a:ext cx="33211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2380081" y="2467071"/>
              <a:ext cx="1258304"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4102872" y="2467070"/>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3638385" y="2711401"/>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5458081" y="1859914"/>
              <a:ext cx="336486" cy="8514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3934629" y="704410"/>
              <a:ext cx="1691695" cy="400110"/>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3816761" y="965306"/>
              <a:ext cx="1927429" cy="369332"/>
            </a:xfrm>
            <a:prstGeom prst="rect">
              <a:avLst/>
            </a:prstGeom>
            <a:noFill/>
          </p:spPr>
          <p:txBody>
            <a:bodyPr wrap="square" rtlCol="0">
              <a:spAutoFit/>
            </a:bodyPr>
            <a:lstStyle/>
            <a:p>
              <a:pPr algn="ctr"/>
              <a:r>
                <a:rPr kumimoji="1" lang="ja-JP" altLang="en-US" dirty="0">
                  <a:solidFill>
                    <a:schemeClr val="bg1"/>
                  </a:solidFill>
                </a:rPr>
                <a:t>（エンコーダ）</a:t>
              </a:r>
            </a:p>
          </p:txBody>
        </p:sp>
        <p:sp>
          <p:nvSpPr>
            <p:cNvPr id="25" name="正方形/長方形 24">
              <a:extLst>
                <a:ext uri="{FF2B5EF4-FFF2-40B4-BE49-F238E27FC236}">
                  <a16:creationId xmlns:a16="http://schemas.microsoft.com/office/drawing/2014/main" id="{FB69EC7A-A6B1-4831-BE2D-AB4C27BAA87F}"/>
                </a:ext>
              </a:extLst>
            </p:cNvPr>
            <p:cNvSpPr/>
            <p:nvPr/>
          </p:nvSpPr>
          <p:spPr>
            <a:xfrm>
              <a:off x="351690" y="1537500"/>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67" y="1536159"/>
              <a:ext cx="1866900" cy="1295400"/>
            </a:xfrm>
            <a:prstGeom prst="rect">
              <a:avLst/>
            </a:prstGeom>
          </p:spPr>
        </p:pic>
        <p:sp>
          <p:nvSpPr>
            <p:cNvPr id="20" name="テキスト ボックス 19">
              <a:extLst>
                <a:ext uri="{FF2B5EF4-FFF2-40B4-BE49-F238E27FC236}">
                  <a16:creationId xmlns:a16="http://schemas.microsoft.com/office/drawing/2014/main" id="{B2D500CF-DF82-4092-9ECE-6B8E3776E059}"/>
                </a:ext>
              </a:extLst>
            </p:cNvPr>
            <p:cNvSpPr txBox="1"/>
            <p:nvPr/>
          </p:nvSpPr>
          <p:spPr>
            <a:xfrm>
              <a:off x="724904" y="955741"/>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sp>
          <p:nvSpPr>
            <p:cNvPr id="23" name="正方形/長方形 22">
              <a:extLst>
                <a:ext uri="{FF2B5EF4-FFF2-40B4-BE49-F238E27FC236}">
                  <a16:creationId xmlns:a16="http://schemas.microsoft.com/office/drawing/2014/main" id="{8DF385D4-3AC7-4D72-922B-ECEE6CA6D639}"/>
                </a:ext>
              </a:extLst>
            </p:cNvPr>
            <p:cNvSpPr/>
            <p:nvPr/>
          </p:nvSpPr>
          <p:spPr>
            <a:xfrm>
              <a:off x="2567354" y="3065071"/>
              <a:ext cx="887191" cy="615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21" y="3064434"/>
              <a:ext cx="887190" cy="615601"/>
            </a:xfrm>
            <a:prstGeom prst="rect">
              <a:avLst/>
            </a:prstGeom>
          </p:spPr>
        </p:pic>
        <p:sp>
          <p:nvSpPr>
            <p:cNvPr id="22" name="テキスト ボックス 21">
              <a:extLst>
                <a:ext uri="{FF2B5EF4-FFF2-40B4-BE49-F238E27FC236}">
                  <a16:creationId xmlns:a16="http://schemas.microsoft.com/office/drawing/2014/main" id="{0AD617B8-9818-491F-B8E7-CFF0EB94AA26}"/>
                </a:ext>
              </a:extLst>
            </p:cNvPr>
            <p:cNvSpPr txBox="1"/>
            <p:nvPr/>
          </p:nvSpPr>
          <p:spPr>
            <a:xfrm>
              <a:off x="2043801" y="1919264"/>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sp>
          <p:nvSpPr>
            <p:cNvPr id="17" name="正方形/長方形 16">
              <a:extLst>
                <a:ext uri="{FF2B5EF4-FFF2-40B4-BE49-F238E27FC236}">
                  <a16:creationId xmlns:a16="http://schemas.microsoft.com/office/drawing/2014/main" id="{279E2E65-1E3D-4504-88AB-21F9F25B6BC2}"/>
                </a:ext>
              </a:extLst>
            </p:cNvPr>
            <p:cNvSpPr/>
            <p:nvPr/>
          </p:nvSpPr>
          <p:spPr>
            <a:xfrm>
              <a:off x="3658422" y="5404228"/>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sp>
          <p:nvSpPr>
            <p:cNvPr id="46" name="テキスト ボックス 45">
              <a:extLst>
                <a:ext uri="{FF2B5EF4-FFF2-40B4-BE49-F238E27FC236}">
                  <a16:creationId xmlns:a16="http://schemas.microsoft.com/office/drawing/2014/main" id="{53C6BA8D-C4DB-41EC-A671-2A217B32B996}"/>
                </a:ext>
              </a:extLst>
            </p:cNvPr>
            <p:cNvSpPr txBox="1"/>
            <p:nvPr/>
          </p:nvSpPr>
          <p:spPr>
            <a:xfrm>
              <a:off x="6591325" y="1426225"/>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sp>
          <p:nvSpPr>
            <p:cNvPr id="47" name="テキスト ボックス 46">
              <a:extLst>
                <a:ext uri="{FF2B5EF4-FFF2-40B4-BE49-F238E27FC236}">
                  <a16:creationId xmlns:a16="http://schemas.microsoft.com/office/drawing/2014/main" id="{D216D91F-F82A-4CF3-A5E4-317C280E0F90}"/>
                </a:ext>
              </a:extLst>
            </p:cNvPr>
            <p:cNvSpPr txBox="1"/>
            <p:nvPr/>
          </p:nvSpPr>
          <p:spPr>
            <a:xfrm>
              <a:off x="344467" y="4552833"/>
              <a:ext cx="1106025" cy="461665"/>
            </a:xfrm>
            <a:prstGeom prst="rect">
              <a:avLst/>
            </a:prstGeom>
            <a:noFill/>
          </p:spPr>
          <p:txBody>
            <a:bodyPr wrap="square" rtlCol="0">
              <a:spAutoFit/>
            </a:bodyPr>
            <a:lstStyle/>
            <a:p>
              <a:pPr algn="ctr"/>
              <a:r>
                <a:rPr kumimoji="1" lang="ja-JP" altLang="en-US" sz="2400" dirty="0">
                  <a:solidFill>
                    <a:schemeClr val="bg1"/>
                  </a:solidFill>
                </a:rPr>
                <a:t>・・・</a:t>
              </a:r>
            </a:p>
          </p:txBody>
        </p:sp>
        <p:cxnSp>
          <p:nvCxnSpPr>
            <p:cNvPr id="48" name="直線矢印コネクタ 47">
              <a:extLst>
                <a:ext uri="{FF2B5EF4-FFF2-40B4-BE49-F238E27FC236}">
                  <a16:creationId xmlns:a16="http://schemas.microsoft.com/office/drawing/2014/main" id="{DA289BB8-8DC9-4B29-9E04-8E4C06C98F46}"/>
                </a:ext>
              </a:extLst>
            </p:cNvPr>
            <p:cNvCxnSpPr>
              <a:cxnSpLocks/>
              <a:stCxn id="47" idx="3"/>
            </p:cNvCxnSpPr>
            <p:nvPr/>
          </p:nvCxnSpPr>
          <p:spPr>
            <a:xfrm>
              <a:off x="1450492" y="4783666"/>
              <a:ext cx="288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306B1DD3-8198-43BC-A298-78A1B89246A7}"/>
                </a:ext>
              </a:extLst>
            </p:cNvPr>
            <p:cNvSpPr/>
            <p:nvPr/>
          </p:nvSpPr>
          <p:spPr>
            <a:xfrm>
              <a:off x="1752331" y="4485186"/>
              <a:ext cx="1355208"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b="1" dirty="0"/>
                <a:t>セリフ</a:t>
              </a:r>
              <a:endParaRPr kumimoji="1" lang="en-US" altLang="ja-JP" b="1" dirty="0"/>
            </a:p>
            <a:p>
              <a:pPr algn="ctr"/>
              <a:r>
                <a:rPr kumimoji="1" lang="ja-JP" altLang="en-US" b="1" dirty="0"/>
                <a:t>ベクトル</a:t>
              </a:r>
              <a:endParaRPr kumimoji="1" lang="ja-JP" altLang="en-US" sz="1400" b="1" dirty="0"/>
            </a:p>
          </p:txBody>
        </p:sp>
        <p:sp>
          <p:nvSpPr>
            <p:cNvPr id="50" name="正方形/長方形 49">
              <a:extLst>
                <a:ext uri="{FF2B5EF4-FFF2-40B4-BE49-F238E27FC236}">
                  <a16:creationId xmlns:a16="http://schemas.microsoft.com/office/drawing/2014/main" id="{E155938A-96F8-4538-B1D3-7DBCD246B4A7}"/>
                </a:ext>
              </a:extLst>
            </p:cNvPr>
            <p:cNvSpPr/>
            <p:nvPr/>
          </p:nvSpPr>
          <p:spPr>
            <a:xfrm>
              <a:off x="3139156" y="4485186"/>
              <a:ext cx="1355209"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cxnSp>
          <p:nvCxnSpPr>
            <p:cNvPr id="51" name="直線矢印コネクタ 50">
              <a:extLst>
                <a:ext uri="{FF2B5EF4-FFF2-40B4-BE49-F238E27FC236}">
                  <a16:creationId xmlns:a16="http://schemas.microsoft.com/office/drawing/2014/main" id="{41E63FF4-27B5-4878-925F-0541FD492AE6}"/>
                </a:ext>
              </a:extLst>
            </p:cNvPr>
            <p:cNvCxnSpPr>
              <a:cxnSpLocks/>
              <a:stCxn id="50" idx="3"/>
              <a:endCxn id="36" idx="1"/>
            </p:cNvCxnSpPr>
            <p:nvPr/>
          </p:nvCxnSpPr>
          <p:spPr>
            <a:xfrm>
              <a:off x="4494365" y="4783665"/>
              <a:ext cx="332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092EB75-5BDE-4FAB-A38C-A71B0B907FD6}"/>
                </a:ext>
              </a:extLst>
            </p:cNvPr>
            <p:cNvSpPr txBox="1"/>
            <p:nvPr/>
          </p:nvSpPr>
          <p:spPr>
            <a:xfrm>
              <a:off x="2098685" y="4025799"/>
              <a:ext cx="2080941" cy="461665"/>
            </a:xfrm>
            <a:prstGeom prst="rect">
              <a:avLst/>
            </a:prstGeom>
            <a:noFill/>
          </p:spPr>
          <p:txBody>
            <a:bodyPr wrap="square" rtlCol="0">
              <a:spAutoFit/>
            </a:bodyPr>
            <a:lstStyle/>
            <a:p>
              <a:pPr algn="ctr"/>
              <a:r>
                <a:rPr kumimoji="1" lang="ja-JP" altLang="en-US" sz="2400" dirty="0">
                  <a:solidFill>
                    <a:schemeClr val="bg1"/>
                  </a:solidFill>
                </a:rPr>
                <a:t>結合ベクトル</a:t>
              </a:r>
            </a:p>
          </p:txBody>
        </p:sp>
      </p:grpSp>
    </p:spTree>
    <p:extLst>
      <p:ext uri="{BB962C8B-B14F-4D97-AF65-F5344CB8AC3E}">
        <p14:creationId xmlns:p14="http://schemas.microsoft.com/office/powerpoint/2010/main" val="183177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14" name="グループ化 13">
            <a:extLst>
              <a:ext uri="{FF2B5EF4-FFF2-40B4-BE49-F238E27FC236}">
                <a16:creationId xmlns:a16="http://schemas.microsoft.com/office/drawing/2014/main" id="{F67626B3-357E-4CAF-A59C-B566C8A65CB5}"/>
              </a:ext>
            </a:extLst>
          </p:cNvPr>
          <p:cNvGrpSpPr/>
          <p:nvPr/>
        </p:nvGrpSpPr>
        <p:grpSpPr>
          <a:xfrm>
            <a:off x="638932" y="3045346"/>
            <a:ext cx="7443087" cy="3068179"/>
            <a:chOff x="446963" y="3239509"/>
            <a:chExt cx="7443087" cy="3068179"/>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2385287" y="3557813"/>
              <a:ext cx="3259513" cy="400110"/>
            </a:xfrm>
            <a:prstGeom prst="rect">
              <a:avLst/>
            </a:prstGeom>
            <a:noFill/>
          </p:spPr>
          <p:txBody>
            <a:bodyPr wrap="square" rtlCol="0">
              <a:spAutoFit/>
            </a:bodyPr>
            <a:lstStyle/>
            <a:p>
              <a:pPr algn="ctr"/>
              <a:r>
                <a:rPr lang="en-US" altLang="ja-JP" sz="2000" dirty="0">
                  <a:solidFill>
                    <a:schemeClr val="bg1"/>
                  </a:solidFill>
                </a:rPr>
                <a:t>B </a:t>
              </a:r>
              <a:r>
                <a:rPr lang="ja-JP" altLang="en-US" sz="2000" dirty="0">
                  <a:solidFill>
                    <a:schemeClr val="bg1"/>
                  </a:solidFill>
                </a:rPr>
                <a:t>さん は </a:t>
              </a:r>
              <a:r>
                <a:rPr lang="ja-JP" altLang="en-US" sz="2000" u="sng" dirty="0">
                  <a:solidFill>
                    <a:schemeClr val="bg1"/>
                  </a:solidFill>
                  <a:highlight>
                    <a:srgbClr val="B7E7D6"/>
                  </a:highlight>
                </a:rPr>
                <a:t>いつも</a:t>
              </a:r>
              <a:r>
                <a:rPr lang="ja-JP" altLang="en-US" sz="2000" dirty="0">
                  <a:solidFill>
                    <a:schemeClr val="bg1"/>
                  </a:solidFill>
                </a:rPr>
                <a:t> </a:t>
              </a:r>
              <a:r>
                <a:rPr lang="ja-JP" altLang="en-US" sz="2000" u="sng" dirty="0">
                  <a:solidFill>
                    <a:schemeClr val="bg1"/>
                  </a:solidFill>
                  <a:highlight>
                    <a:srgbClr val="FF0066"/>
                  </a:highlight>
                </a:rPr>
                <a:t>優しい</a:t>
              </a:r>
              <a:r>
                <a:rPr lang="ja-JP" altLang="en-US" sz="2000" dirty="0">
                  <a:solidFill>
                    <a:schemeClr val="bg1"/>
                  </a:solidFill>
                </a:rPr>
                <a:t> な </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446963" y="4416014"/>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何時も</a:t>
              </a:r>
              <a:r>
                <a:rPr lang="ja-JP" altLang="en-US" dirty="0">
                  <a:solidFill>
                    <a:schemeClr val="bg1"/>
                  </a:solidFill>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446963" y="5013336"/>
              <a:ext cx="3568080"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いつでも</a:t>
              </a:r>
              <a:r>
                <a:rPr lang="ja-JP" altLang="en-US" b="1" dirty="0">
                  <a:solidFill>
                    <a:schemeClr val="bg1"/>
                  </a:solidFill>
                  <a:highlight>
                    <a:srgbClr val="B7E7D6"/>
                  </a:highlight>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4017330" y="4416014"/>
              <a:ext cx="3872719"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思いやりがある</a:t>
              </a:r>
              <a:r>
                <a:rPr lang="ja-JP" altLang="en-US" b="1" dirty="0">
                  <a:solidFill>
                    <a:schemeClr val="bg1"/>
                  </a:solidFill>
                  <a:highlight>
                    <a:srgbClr val="FF0066"/>
                  </a:highlight>
                </a:rPr>
                <a:t> </a:t>
              </a:r>
              <a:r>
                <a:rPr lang="ja-JP" altLang="en-US" dirty="0">
                  <a:solidFill>
                    <a:schemeClr val="bg1"/>
                  </a:solidFill>
                </a:rPr>
                <a:t>な </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4017330" y="5016583"/>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温かい</a:t>
              </a:r>
              <a:r>
                <a:rPr lang="ja-JP" altLang="en-US" b="1" dirty="0">
                  <a:solidFill>
                    <a:schemeClr val="bg1"/>
                  </a:solidFill>
                </a:rPr>
                <a:t> </a:t>
              </a:r>
              <a:r>
                <a:rPr lang="ja-JP" altLang="en-US" dirty="0">
                  <a:solidFill>
                    <a:schemeClr val="bg1"/>
                  </a:solidFill>
                </a:rPr>
                <a:t>な </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2537103" y="3962764"/>
              <a:ext cx="1477941" cy="394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4015044" y="3962764"/>
              <a:ext cx="1537680" cy="453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446963"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4630537"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758772" y="3239509"/>
              <a:ext cx="3775847" cy="369332"/>
            </a:xfrm>
            <a:prstGeom prst="rect">
              <a:avLst/>
            </a:prstGeom>
            <a:noFill/>
          </p:spPr>
          <p:txBody>
            <a:bodyPr wrap="square" rtlCol="0">
              <a:spAutoFit/>
            </a:bodyPr>
            <a:lstStyle/>
            <a:p>
              <a:pPr algn="ctr"/>
              <a:r>
                <a:rPr kumimoji="1" lang="ja-JP" altLang="en-US" b="1" dirty="0">
                  <a:solidFill>
                    <a:schemeClr val="bg1"/>
                  </a:solidFill>
                </a:rPr>
                <a:t>オリジナル </a:t>
              </a:r>
              <a:r>
                <a:rPr kumimoji="1" lang="en-US" altLang="ja-JP" b="1" dirty="0">
                  <a:solidFill>
                    <a:schemeClr val="bg1"/>
                  </a:solidFill>
                </a:rPr>
                <a:t>:</a:t>
              </a:r>
            </a:p>
          </p:txBody>
        </p:sp>
      </p:grpSp>
    </p:spTree>
    <p:extLst>
      <p:ext uri="{BB962C8B-B14F-4D97-AF65-F5344CB8AC3E}">
        <p14:creationId xmlns:p14="http://schemas.microsoft.com/office/powerpoint/2010/main" val="358834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8343"/>
            <a:ext cx="3101713" cy="2190036"/>
            <a:chOff x="856061" y="3429000"/>
            <a:chExt cx="2017988" cy="1424847"/>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91921" y="3484396"/>
              <a:ext cx="424937" cy="7223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68950" y="5238368"/>
              <a:ext cx="283291" cy="55950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97828" y="5280862"/>
              <a:ext cx="299040" cy="7011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908412" y="4369791"/>
              <a:ext cx="420436" cy="23047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721489" y="4100881"/>
            <a:ext cx="3101714" cy="2152209"/>
            <a:chOff x="4727276" y="4195980"/>
            <a:chExt cx="3558284"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782056" y="4560929"/>
              <a:ext cx="323202"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Tree>
    <p:extLst>
      <p:ext uri="{BB962C8B-B14F-4D97-AF65-F5344CB8AC3E}">
        <p14:creationId xmlns:p14="http://schemas.microsoft.com/office/powerpoint/2010/main" val="30407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D12B4CA-40FA-4A13-B5B9-B01C5EE19B46}"/>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grpSp>
        <p:nvGrpSpPr>
          <p:cNvPr id="25" name="グループ化 24">
            <a:extLst>
              <a:ext uri="{FF2B5EF4-FFF2-40B4-BE49-F238E27FC236}">
                <a16:creationId xmlns:a16="http://schemas.microsoft.com/office/drawing/2014/main" id="{0A29C701-7A9C-4B33-B305-750FEB68BC21}"/>
              </a:ext>
            </a:extLst>
          </p:cNvPr>
          <p:cNvGrpSpPr/>
          <p:nvPr/>
        </p:nvGrpSpPr>
        <p:grpSpPr>
          <a:xfrm>
            <a:off x="-103030" y="676401"/>
            <a:ext cx="10063457" cy="6312227"/>
            <a:chOff x="-103030" y="676401"/>
            <a:chExt cx="10063457" cy="6312227"/>
          </a:xfrm>
        </p:grpSpPr>
        <p:grpSp>
          <p:nvGrpSpPr>
            <p:cNvPr id="19" name="グループ化 18">
              <a:extLst>
                <a:ext uri="{FF2B5EF4-FFF2-40B4-BE49-F238E27FC236}">
                  <a16:creationId xmlns:a16="http://schemas.microsoft.com/office/drawing/2014/main" id="{485D16C3-11CD-463D-B7AC-BB1C4F4350C2}"/>
                </a:ext>
              </a:extLst>
            </p:cNvPr>
            <p:cNvGrpSpPr/>
            <p:nvPr/>
          </p:nvGrpSpPr>
          <p:grpSpPr>
            <a:xfrm>
              <a:off x="-103030" y="676401"/>
              <a:ext cx="10063457" cy="6312227"/>
              <a:chOff x="-2317886" y="0"/>
              <a:chExt cx="11461886" cy="6858000"/>
            </a:xfrm>
          </p:grpSpPr>
          <p:pic>
            <p:nvPicPr>
              <p:cNvPr id="8" name="図 7" descr="ダイアグラム&#10;&#10;自動的に生成された説明">
                <a:extLst>
                  <a:ext uri="{FF2B5EF4-FFF2-40B4-BE49-F238E27FC236}">
                    <a16:creationId xmlns:a16="http://schemas.microsoft.com/office/drawing/2014/main" id="{149DA341-810B-4A54-8E33-D4402A0E9975}"/>
                  </a:ext>
                </a:extLst>
              </p:cNvPr>
              <p:cNvPicPr>
                <a:picLocks noChangeAspect="1"/>
              </p:cNvPicPr>
              <p:nvPr/>
            </p:nvPicPr>
            <p:blipFill rotWithShape="1">
              <a:blip r:embed="rId3">
                <a:extLst>
                  <a:ext uri="{28A0092B-C50C-407E-A947-70E740481C1C}">
                    <a14:useLocalDpi xmlns:a14="http://schemas.microsoft.com/office/drawing/2010/main" val="0"/>
                  </a:ext>
                </a:extLst>
              </a:blip>
              <a:srcRect l="48946" r="5185"/>
              <a:stretch/>
            </p:blipFill>
            <p:spPr>
              <a:xfrm>
                <a:off x="-36923" y="0"/>
                <a:ext cx="2242458" cy="6858000"/>
              </a:xfrm>
              <a:prstGeom prst="rect">
                <a:avLst/>
              </a:prstGeom>
            </p:spPr>
          </p:pic>
          <p:pic>
            <p:nvPicPr>
              <p:cNvPr id="10" name="図 9" descr="ダイアグラム, 設計図&#10;&#10;自動的に生成された説明">
                <a:extLst>
                  <a:ext uri="{FF2B5EF4-FFF2-40B4-BE49-F238E27FC236}">
                    <a16:creationId xmlns:a16="http://schemas.microsoft.com/office/drawing/2014/main" id="{9C375001-2E3B-4E5A-8AE4-2AEEE7EA00A4}"/>
                  </a:ext>
                </a:extLst>
              </p:cNvPr>
              <p:cNvPicPr>
                <a:picLocks noChangeAspect="1"/>
              </p:cNvPicPr>
              <p:nvPr/>
            </p:nvPicPr>
            <p:blipFill rotWithShape="1">
              <a:blip r:embed="rId4">
                <a:extLst>
                  <a:ext uri="{28A0092B-C50C-407E-A947-70E740481C1C}">
                    <a14:useLocalDpi xmlns:a14="http://schemas.microsoft.com/office/drawing/2010/main" val="0"/>
                  </a:ext>
                </a:extLst>
              </a:blip>
              <a:srcRect l="48961" r="3207"/>
              <a:stretch/>
            </p:blipFill>
            <p:spPr>
              <a:xfrm>
                <a:off x="2205535" y="0"/>
                <a:ext cx="2319468" cy="6858000"/>
              </a:xfrm>
              <a:prstGeom prst="rect">
                <a:avLst/>
              </a:prstGeom>
            </p:spPr>
          </p:pic>
          <p:pic>
            <p:nvPicPr>
              <p:cNvPr id="6" name="図 5" descr="カレンダー&#10;&#10;自動的に生成された説明">
                <a:extLst>
                  <a:ext uri="{FF2B5EF4-FFF2-40B4-BE49-F238E27FC236}">
                    <a16:creationId xmlns:a16="http://schemas.microsoft.com/office/drawing/2014/main" id="{192E19E3-65D8-4EC5-B0BD-F63DC3A9E7B4}"/>
                  </a:ext>
                </a:extLst>
              </p:cNvPr>
              <p:cNvPicPr>
                <a:picLocks noChangeAspect="1"/>
              </p:cNvPicPr>
              <p:nvPr/>
            </p:nvPicPr>
            <p:blipFill rotWithShape="1">
              <a:blip r:embed="rId5">
                <a:extLst>
                  <a:ext uri="{28A0092B-C50C-407E-A947-70E740481C1C}">
                    <a14:useLocalDpi xmlns:a14="http://schemas.microsoft.com/office/drawing/2010/main" val="0"/>
                  </a:ext>
                </a:extLst>
              </a:blip>
              <a:srcRect l="49555" r="3001"/>
              <a:stretch/>
            </p:blipFill>
            <p:spPr>
              <a:xfrm>
                <a:off x="-2317886" y="0"/>
                <a:ext cx="2319468" cy="6858000"/>
              </a:xfrm>
              <a:prstGeom prst="rect">
                <a:avLst/>
              </a:prstGeom>
            </p:spPr>
          </p:pic>
          <p:pic>
            <p:nvPicPr>
              <p:cNvPr id="12" name="図 11" descr="カレンダー&#10;&#10;自動的に生成された説明">
                <a:extLst>
                  <a:ext uri="{FF2B5EF4-FFF2-40B4-BE49-F238E27FC236}">
                    <a16:creationId xmlns:a16="http://schemas.microsoft.com/office/drawing/2014/main" id="{0D3BBD09-63B8-4012-91A2-3993B0DE4406}"/>
                  </a:ext>
                </a:extLst>
              </p:cNvPr>
              <p:cNvPicPr>
                <a:picLocks noChangeAspect="1"/>
              </p:cNvPicPr>
              <p:nvPr/>
            </p:nvPicPr>
            <p:blipFill rotWithShape="1">
              <a:blip r:embed="rId6">
                <a:extLst>
                  <a:ext uri="{28A0092B-C50C-407E-A947-70E740481C1C}">
                    <a14:useLocalDpi xmlns:a14="http://schemas.microsoft.com/office/drawing/2010/main" val="0"/>
                  </a:ext>
                </a:extLst>
              </a:blip>
              <a:srcRect l="49075" r="3093"/>
              <a:stretch/>
            </p:blipFill>
            <p:spPr>
              <a:xfrm>
                <a:off x="4505064" y="0"/>
                <a:ext cx="2319468" cy="6858000"/>
              </a:xfrm>
              <a:prstGeom prst="rect">
                <a:avLst/>
              </a:prstGeom>
            </p:spPr>
          </p:pic>
          <p:pic>
            <p:nvPicPr>
              <p:cNvPr id="14" name="図 13" descr="カレンダー&#10;&#10;自動的に生成された説明">
                <a:extLst>
                  <a:ext uri="{FF2B5EF4-FFF2-40B4-BE49-F238E27FC236}">
                    <a16:creationId xmlns:a16="http://schemas.microsoft.com/office/drawing/2014/main" id="{BF797661-CD8B-4F0A-84BB-C418BD58930E}"/>
                  </a:ext>
                </a:extLst>
              </p:cNvPr>
              <p:cNvPicPr>
                <a:picLocks noChangeAspect="1"/>
              </p:cNvPicPr>
              <p:nvPr/>
            </p:nvPicPr>
            <p:blipFill rotWithShape="1">
              <a:blip r:embed="rId7">
                <a:extLst>
                  <a:ext uri="{28A0092B-C50C-407E-A947-70E740481C1C}">
                    <a14:useLocalDpi xmlns:a14="http://schemas.microsoft.com/office/drawing/2010/main" val="0"/>
                  </a:ext>
                </a:extLst>
              </a:blip>
              <a:srcRect l="49082" r="3473"/>
              <a:stretch/>
            </p:blipFill>
            <p:spPr>
              <a:xfrm>
                <a:off x="6824532" y="0"/>
                <a:ext cx="2319468" cy="6858000"/>
              </a:xfrm>
              <a:prstGeom prst="rect">
                <a:avLst/>
              </a:prstGeom>
            </p:spPr>
          </p:pic>
        </p:grpSp>
        <p:sp>
          <p:nvSpPr>
            <p:cNvPr id="20" name="テキスト ボックス 19">
              <a:extLst>
                <a:ext uri="{FF2B5EF4-FFF2-40B4-BE49-F238E27FC236}">
                  <a16:creationId xmlns:a16="http://schemas.microsoft.com/office/drawing/2014/main" id="{96F00A3B-BFDA-44D9-8937-3C414E9FAEAB}"/>
                </a:ext>
              </a:extLst>
            </p:cNvPr>
            <p:cNvSpPr txBox="1"/>
            <p:nvPr/>
          </p:nvSpPr>
          <p:spPr>
            <a:xfrm>
              <a:off x="-43310" y="676401"/>
              <a:ext cx="1883230" cy="369332"/>
            </a:xfrm>
            <a:prstGeom prst="rect">
              <a:avLst/>
            </a:prstGeom>
            <a:noFill/>
          </p:spPr>
          <p:txBody>
            <a:bodyPr wrap="square" rtlCol="0">
              <a:spAutoFit/>
            </a:bodyPr>
            <a:lstStyle/>
            <a:p>
              <a:pPr algn="ctr"/>
              <a:r>
                <a:rPr kumimoji="1" lang="ja-JP" altLang="en-US" dirty="0">
                  <a:solidFill>
                    <a:schemeClr val="bg1"/>
                  </a:solidFill>
                </a:rPr>
                <a:t>ギャグタッチ</a:t>
              </a:r>
            </a:p>
          </p:txBody>
        </p:sp>
        <p:sp>
          <p:nvSpPr>
            <p:cNvPr id="21" name="テキスト ボックス 20">
              <a:extLst>
                <a:ext uri="{FF2B5EF4-FFF2-40B4-BE49-F238E27FC236}">
                  <a16:creationId xmlns:a16="http://schemas.microsoft.com/office/drawing/2014/main" id="{5F2A786D-8F98-4492-ADAC-2EE1DDBEACD7}"/>
                </a:ext>
              </a:extLst>
            </p:cNvPr>
            <p:cNvSpPr txBox="1"/>
            <p:nvPr/>
          </p:nvSpPr>
          <p:spPr>
            <a:xfrm>
              <a:off x="1942456" y="676401"/>
              <a:ext cx="1883230" cy="369332"/>
            </a:xfrm>
            <a:prstGeom prst="rect">
              <a:avLst/>
            </a:prstGeom>
            <a:noFill/>
          </p:spPr>
          <p:txBody>
            <a:bodyPr wrap="square" rtlCol="0">
              <a:spAutoFit/>
            </a:bodyPr>
            <a:lstStyle/>
            <a:p>
              <a:pPr algn="ctr"/>
              <a:r>
                <a:rPr kumimoji="1" lang="ja-JP" altLang="en-US" dirty="0">
                  <a:solidFill>
                    <a:schemeClr val="bg1"/>
                  </a:solidFill>
                </a:rPr>
                <a:t>少女漫画タッチ</a:t>
              </a:r>
            </a:p>
          </p:txBody>
        </p:sp>
        <p:sp>
          <p:nvSpPr>
            <p:cNvPr id="22" name="テキスト ボックス 21">
              <a:extLst>
                <a:ext uri="{FF2B5EF4-FFF2-40B4-BE49-F238E27FC236}">
                  <a16:creationId xmlns:a16="http://schemas.microsoft.com/office/drawing/2014/main" id="{EA474E23-2543-4172-9360-35B9CA505E4D}"/>
                </a:ext>
              </a:extLst>
            </p:cNvPr>
            <p:cNvSpPr txBox="1"/>
            <p:nvPr/>
          </p:nvSpPr>
          <p:spPr>
            <a:xfrm>
              <a:off x="3936117" y="676401"/>
              <a:ext cx="1883230" cy="369332"/>
            </a:xfrm>
            <a:prstGeom prst="rect">
              <a:avLst/>
            </a:prstGeom>
            <a:noFill/>
          </p:spPr>
          <p:txBody>
            <a:bodyPr wrap="square" rtlCol="0">
              <a:spAutoFit/>
            </a:bodyPr>
            <a:lstStyle/>
            <a:p>
              <a:pPr algn="ctr"/>
              <a:r>
                <a:rPr kumimoji="1" lang="ja-JP" altLang="en-US" dirty="0">
                  <a:solidFill>
                    <a:schemeClr val="bg1"/>
                  </a:solidFill>
                </a:rPr>
                <a:t>少年漫画タッチ</a:t>
              </a:r>
            </a:p>
          </p:txBody>
        </p:sp>
        <p:sp>
          <p:nvSpPr>
            <p:cNvPr id="23" name="テキスト ボックス 22">
              <a:extLst>
                <a:ext uri="{FF2B5EF4-FFF2-40B4-BE49-F238E27FC236}">
                  <a16:creationId xmlns:a16="http://schemas.microsoft.com/office/drawing/2014/main" id="{39CB7ABB-D74D-4F3A-9E81-ECFAF3001023}"/>
                </a:ext>
              </a:extLst>
            </p:cNvPr>
            <p:cNvSpPr txBox="1"/>
            <p:nvPr/>
          </p:nvSpPr>
          <p:spPr>
            <a:xfrm>
              <a:off x="5972593" y="676401"/>
              <a:ext cx="1883230" cy="369332"/>
            </a:xfrm>
            <a:prstGeom prst="rect">
              <a:avLst/>
            </a:prstGeom>
            <a:noFill/>
          </p:spPr>
          <p:txBody>
            <a:bodyPr wrap="square" rtlCol="0">
              <a:spAutoFit/>
            </a:bodyPr>
            <a:lstStyle/>
            <a:p>
              <a:pPr algn="ctr"/>
              <a:r>
                <a:rPr kumimoji="1" lang="ja-JP" altLang="en-US" dirty="0">
                  <a:solidFill>
                    <a:schemeClr val="bg1"/>
                  </a:solidFill>
                </a:rPr>
                <a:t>青年漫画タッチ</a:t>
              </a:r>
            </a:p>
          </p:txBody>
        </p:sp>
        <p:sp>
          <p:nvSpPr>
            <p:cNvPr id="24" name="テキスト ボックス 23">
              <a:extLst>
                <a:ext uri="{FF2B5EF4-FFF2-40B4-BE49-F238E27FC236}">
                  <a16:creationId xmlns:a16="http://schemas.microsoft.com/office/drawing/2014/main" id="{002984F3-A0B4-4CCC-8406-ABD0720E08C3}"/>
                </a:ext>
              </a:extLst>
            </p:cNvPr>
            <p:cNvSpPr txBox="1"/>
            <p:nvPr/>
          </p:nvSpPr>
          <p:spPr>
            <a:xfrm>
              <a:off x="8000573" y="676401"/>
              <a:ext cx="1883230" cy="369332"/>
            </a:xfrm>
            <a:prstGeom prst="rect">
              <a:avLst/>
            </a:prstGeom>
            <a:noFill/>
          </p:spPr>
          <p:txBody>
            <a:bodyPr wrap="square" rtlCol="0">
              <a:spAutoFit/>
            </a:bodyPr>
            <a:lstStyle/>
            <a:p>
              <a:pPr algn="ctr"/>
              <a:r>
                <a:rPr kumimoji="1" lang="ja-JP" altLang="en-US" dirty="0">
                  <a:solidFill>
                    <a:schemeClr val="bg1"/>
                  </a:solidFill>
                </a:rPr>
                <a:t>萌えタッチ</a:t>
              </a:r>
            </a:p>
          </p:txBody>
        </p:sp>
      </p:grpSp>
    </p:spTree>
    <p:extLst>
      <p:ext uri="{BB962C8B-B14F-4D97-AF65-F5344CB8AC3E}">
        <p14:creationId xmlns:p14="http://schemas.microsoft.com/office/powerpoint/2010/main" val="225364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1" y="0"/>
            <a:ext cx="7399481" cy="5421086"/>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4148841073"/>
              </p:ext>
            </p:extLst>
          </p:nvPr>
        </p:nvGraphicFramePr>
        <p:xfrm>
          <a:off x="425450" y="3622294"/>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grpSp>
        <p:nvGrpSpPr>
          <p:cNvPr id="5" name="グループ化 4">
            <a:extLst>
              <a:ext uri="{FF2B5EF4-FFF2-40B4-BE49-F238E27FC236}">
                <a16:creationId xmlns:a16="http://schemas.microsoft.com/office/drawing/2014/main" id="{0173C80D-17E6-4D7A-BA9C-4B0EEAF4DB24}"/>
              </a:ext>
            </a:extLst>
          </p:cNvPr>
          <p:cNvGrpSpPr/>
          <p:nvPr/>
        </p:nvGrpSpPr>
        <p:grpSpPr>
          <a:xfrm>
            <a:off x="-475021" y="3947604"/>
            <a:ext cx="8284000" cy="2082037"/>
            <a:chOff x="427051" y="4096223"/>
            <a:chExt cx="8284000" cy="2082037"/>
          </a:xfrm>
        </p:grpSpPr>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A7DB144-9CE1-43E9-8681-BF1C5A85A28A}"/>
                </a:ext>
              </a:extLst>
            </p:cNvPr>
            <p:cNvGrpSpPr/>
            <p:nvPr/>
          </p:nvGrpSpPr>
          <p:grpSpPr>
            <a:xfrm>
              <a:off x="427051" y="4096223"/>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solidFill>
                        <a:schemeClr val="bg1"/>
                      </a:solidFill>
                    </a:rPr>
                    <a:t>('monochrome', 0.83), </a:t>
                  </a:r>
                </a:p>
                <a:p>
                  <a:r>
                    <a:rPr kumimoji="1" lang="en-US" altLang="ja-JP" sz="2000" dirty="0">
                      <a:solidFill>
                        <a:schemeClr val="bg1"/>
                      </a:solidFill>
                    </a:rPr>
                    <a:t>('1girl', 0.72),</a:t>
                  </a:r>
                </a:p>
                <a:p>
                  <a:r>
                    <a:rPr kumimoji="1" lang="en-US" altLang="ja-JP" sz="2000" dirty="0">
                      <a:solidFill>
                        <a:schemeClr val="bg1"/>
                      </a:solidFill>
                    </a:rPr>
                    <a:t>('1boy', 0.54), </a:t>
                  </a:r>
                </a:p>
                <a:p>
                  <a:r>
                    <a:rPr kumimoji="1" lang="en-US" altLang="ja-JP" sz="2000" dirty="0">
                      <a:solidFill>
                        <a:schemeClr val="bg1"/>
                      </a:solidFill>
                    </a:rPr>
                    <a:t>('glasses', 0.44), </a:t>
                  </a:r>
                </a:p>
                <a:p>
                  <a:r>
                    <a:rPr kumimoji="1" lang="en-US" altLang="ja-JP" sz="2000" dirty="0">
                      <a:solidFill>
                        <a:schemeClr val="bg1"/>
                      </a:solidFill>
                    </a:rPr>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solidFill>
                      <a:schemeClr val="bg1"/>
                    </a:solidFill>
                  </a:rPr>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solidFill>
                      <a:schemeClr val="bg1"/>
                    </a:solidFill>
                  </a:rPr>
                  <a:t>4096 </a:t>
                </a:r>
                <a:r>
                  <a:rPr kumimoji="1" lang="ja-JP" altLang="en-US" dirty="0">
                    <a:solidFill>
                      <a:schemeClr val="bg1"/>
                    </a:solidFill>
                  </a:rPr>
                  <a:t>次元</a:t>
                </a:r>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4937" y="4096223"/>
              <a:ext cx="2488228" cy="369332"/>
            </a:xfrm>
            <a:prstGeom prst="rect">
              <a:avLst/>
            </a:prstGeom>
            <a:noFill/>
          </p:spPr>
          <p:txBody>
            <a:bodyPr wrap="square" rtlCol="0">
              <a:spAutoFit/>
            </a:bodyPr>
            <a:lstStyle/>
            <a:p>
              <a:pPr algn="ctr"/>
              <a:r>
                <a:rPr kumimoji="1" lang="ja-JP" altLang="en-US" dirty="0">
                  <a:solidFill>
                    <a:schemeClr val="bg1"/>
                  </a:solidFill>
                </a:rPr>
                <a:t>分散表現</a:t>
              </a:r>
            </a:p>
          </p:txBody>
        </p:sp>
        <p:sp>
          <p:nvSpPr>
            <p:cNvPr id="27" name="正方形/長方形 26">
              <a:extLst>
                <a:ext uri="{FF2B5EF4-FFF2-40B4-BE49-F238E27FC236}">
                  <a16:creationId xmlns:a16="http://schemas.microsoft.com/office/drawing/2014/main" id="{72F5AD1F-DB45-460E-A6B9-5CB523CAB4E3}"/>
                </a:ext>
              </a:extLst>
            </p:cNvPr>
            <p:cNvSpPr/>
            <p:nvPr/>
          </p:nvSpPr>
          <p:spPr>
            <a:xfrm>
              <a:off x="3879701" y="4953668"/>
              <a:ext cx="1335722"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コマ</a:t>
              </a:r>
              <a:endParaRPr kumimoji="1" lang="en-US" altLang="ja-JP" b="1" dirty="0"/>
            </a:p>
            <a:p>
              <a:pPr algn="ctr"/>
              <a:r>
                <a:rPr kumimoji="1" lang="ja-JP" altLang="en-US" b="1" dirty="0"/>
                <a:t>ベクトル</a:t>
              </a:r>
            </a:p>
          </p:txBody>
        </p:sp>
      </p:grpSp>
    </p:spTree>
    <p:extLst>
      <p:ext uri="{BB962C8B-B14F-4D97-AF65-F5344CB8AC3E}">
        <p14:creationId xmlns:p14="http://schemas.microsoft.com/office/powerpoint/2010/main" val="2995368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70</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71</a:t>
            </a:fld>
            <a:endParaRPr kumimoji="1" lang="ja-JP" altLang="en-US" dirty="0"/>
          </a:p>
        </p:txBody>
      </p:sp>
      <p:grpSp>
        <p:nvGrpSpPr>
          <p:cNvPr id="10" name="グループ化 9">
            <a:extLst>
              <a:ext uri="{FF2B5EF4-FFF2-40B4-BE49-F238E27FC236}">
                <a16:creationId xmlns:a16="http://schemas.microsoft.com/office/drawing/2014/main" id="{07052A32-115F-42EE-A031-FA9446CDF61A}"/>
              </a:ext>
            </a:extLst>
          </p:cNvPr>
          <p:cNvGrpSpPr/>
          <p:nvPr/>
        </p:nvGrpSpPr>
        <p:grpSpPr>
          <a:xfrm>
            <a:off x="147300" y="698008"/>
            <a:ext cx="3969455" cy="5461984"/>
            <a:chOff x="147300" y="698008"/>
            <a:chExt cx="3969455" cy="5461984"/>
          </a:xfrm>
        </p:grpSpPr>
        <p:pic>
          <p:nvPicPr>
            <p:cNvPr id="6" name="図 5" descr="白黒の写真に写ってる男性の顔の絵&#10;&#10;低い精度で自動的に生成された説明">
              <a:extLst>
                <a:ext uri="{FF2B5EF4-FFF2-40B4-BE49-F238E27FC236}">
                  <a16:creationId xmlns:a16="http://schemas.microsoft.com/office/drawing/2014/main" id="{D955BEB2-FD2B-46D1-826D-4AE9E8FDA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444" y="698008"/>
              <a:ext cx="1939311" cy="5461984"/>
            </a:xfrm>
            <a:prstGeom prst="rect">
              <a:avLst/>
            </a:prstGeom>
          </p:spPr>
        </p:pic>
        <p:pic>
          <p:nvPicPr>
            <p:cNvPr id="8" name="図 7" descr="グラフィカル ユーザー インターフェイス, Web サイト&#10;&#10;自動的に生成された説明">
              <a:extLst>
                <a:ext uri="{FF2B5EF4-FFF2-40B4-BE49-F238E27FC236}">
                  <a16:creationId xmlns:a16="http://schemas.microsoft.com/office/drawing/2014/main" id="{B91B28F6-9D09-4033-A19D-74AEC09D8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00" y="698008"/>
              <a:ext cx="2030144" cy="5456393"/>
            </a:xfrm>
            <a:prstGeom prst="rect">
              <a:avLst/>
            </a:prstGeom>
          </p:spPr>
        </p:pic>
      </p:grpSp>
      <p:graphicFrame>
        <p:nvGraphicFramePr>
          <p:cNvPr id="9" name="表 9">
            <a:extLst>
              <a:ext uri="{FF2B5EF4-FFF2-40B4-BE49-F238E27FC236}">
                <a16:creationId xmlns:a16="http://schemas.microsoft.com/office/drawing/2014/main" id="{D4620B0A-6E65-4A9D-9ECE-183E8BF83C1C}"/>
              </a:ext>
            </a:extLst>
          </p:cNvPr>
          <p:cNvGraphicFramePr>
            <a:graphicFrameLocks noGrp="1"/>
          </p:cNvGraphicFramePr>
          <p:nvPr>
            <p:extLst>
              <p:ext uri="{D42A27DB-BD31-4B8C-83A1-F6EECF244321}">
                <p14:modId xmlns:p14="http://schemas.microsoft.com/office/powerpoint/2010/main" val="393922370"/>
              </p:ext>
            </p:extLst>
          </p:nvPr>
        </p:nvGraphicFramePr>
        <p:xfrm>
          <a:off x="2715593" y="1714244"/>
          <a:ext cx="6015047" cy="34188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1036197864"/>
                    </a:ext>
                  </a:extLst>
                </a:gridCol>
                <a:gridCol w="3407974">
                  <a:extLst>
                    <a:ext uri="{9D8B030D-6E8A-4147-A177-3AD203B41FA5}">
                      <a16:colId xmlns:a16="http://schemas.microsoft.com/office/drawing/2014/main" val="542897342"/>
                    </a:ext>
                  </a:extLst>
                </a:gridCol>
                <a:gridCol w="1888616">
                  <a:extLst>
                    <a:ext uri="{9D8B030D-6E8A-4147-A177-3AD203B41FA5}">
                      <a16:colId xmlns:a16="http://schemas.microsoft.com/office/drawing/2014/main" val="1323768973"/>
                    </a:ext>
                  </a:extLst>
                </a:gridCol>
              </a:tblGrid>
              <a:tr h="370840">
                <a:tc>
                  <a:txBody>
                    <a:bodyPr/>
                    <a:lstStyle/>
                    <a:p>
                      <a:pPr algn="ctr"/>
                      <a:r>
                        <a:rPr kumimoji="1" lang="en-US" altLang="ja-JP" dirty="0"/>
                        <a:t>id</a:t>
                      </a:r>
                      <a:endParaRPr kumimoji="1" lang="ja-JP" altLang="en-US" dirty="0"/>
                    </a:p>
                  </a:txBody>
                  <a:tcPr/>
                </a:tc>
                <a:tc>
                  <a:txBody>
                    <a:bodyPr/>
                    <a:lstStyle/>
                    <a:p>
                      <a:pPr algn="ctr"/>
                      <a:r>
                        <a:rPr kumimoji="1" lang="ja-JP" altLang="en-US" sz="2400" dirty="0"/>
                        <a:t>セリフ</a:t>
                      </a:r>
                    </a:p>
                  </a:txBody>
                  <a:tcPr/>
                </a:tc>
                <a:tc>
                  <a:txBody>
                    <a:bodyPr/>
                    <a:lstStyle/>
                    <a:p>
                      <a:pPr algn="ctr"/>
                      <a:r>
                        <a:rPr kumimoji="1" lang="ja-JP" altLang="en-US" sz="2400" dirty="0"/>
                        <a:t>感情ラベル</a:t>
                      </a:r>
                    </a:p>
                  </a:txBody>
                  <a:tcPr/>
                </a:tc>
                <a:extLst>
                  <a:ext uri="{0D108BD9-81ED-4DB2-BD59-A6C34878D82A}">
                    <a16:rowId xmlns:a16="http://schemas.microsoft.com/office/drawing/2014/main" val="2247526285"/>
                  </a:ext>
                </a:extLst>
              </a:tr>
              <a:tr h="346288">
                <a:tc>
                  <a:txBody>
                    <a:bodyPr/>
                    <a:lstStyle/>
                    <a:p>
                      <a:pPr algn="ctr"/>
                      <a:r>
                        <a:rPr kumimoji="1" lang="en-US" altLang="ja-JP" sz="1800" dirty="0"/>
                        <a:t>0</a:t>
                      </a:r>
                      <a:endParaRPr kumimoji="1" lang="ja-JP" altLang="en-US" sz="1800" dirty="0"/>
                    </a:p>
                  </a:txBody>
                  <a:tcPr/>
                </a:tc>
                <a:tc>
                  <a:txBody>
                    <a:bodyPr/>
                    <a:lstStyle/>
                    <a:p>
                      <a:pPr algn="l"/>
                      <a:r>
                        <a:rPr kumimoji="1" lang="ja-JP" altLang="en-US" sz="1800" dirty="0"/>
                        <a:t>小池君 今週末の予定は？</a:t>
                      </a:r>
                      <a:endParaRPr kumimoji="1" lang="en-US" altLang="ja-JP" sz="1800" dirty="0"/>
                    </a:p>
                  </a:txBody>
                  <a:tcPr/>
                </a:tc>
                <a:tc>
                  <a:txBody>
                    <a:bodyPr/>
                    <a:lstStyle/>
                    <a:p>
                      <a:pPr algn="ctr"/>
                      <a:r>
                        <a:rPr kumimoji="1" lang="ja-JP" altLang="en-US" sz="1800" dirty="0"/>
                        <a:t>喜楽</a:t>
                      </a:r>
                      <a:endParaRPr kumimoji="1" lang="en-US" altLang="ja-JP" sz="1800" dirty="0"/>
                    </a:p>
                  </a:txBody>
                  <a:tcPr/>
                </a:tc>
                <a:extLst>
                  <a:ext uri="{0D108BD9-81ED-4DB2-BD59-A6C34878D82A}">
                    <a16:rowId xmlns:a16="http://schemas.microsoft.com/office/drawing/2014/main" val="652300347"/>
                  </a:ext>
                </a:extLst>
              </a:tr>
              <a:tr h="370840">
                <a:tc>
                  <a:txBody>
                    <a:bodyPr/>
                    <a:lstStyle/>
                    <a:p>
                      <a:pPr algn="ctr"/>
                      <a:r>
                        <a:rPr kumimoji="1" lang="en-US" altLang="ja-JP" sz="1800" dirty="0"/>
                        <a:t>1</a:t>
                      </a:r>
                      <a:endParaRPr kumimoji="1" lang="ja-JP" altLang="en-US" sz="1800" dirty="0"/>
                    </a:p>
                  </a:txBody>
                  <a:tcPr/>
                </a:tc>
                <a:tc>
                  <a:txBody>
                    <a:bodyPr/>
                    <a:lstStyle/>
                    <a:p>
                      <a:pPr algn="l"/>
                      <a:r>
                        <a:rPr kumimoji="1" lang="ja-JP" altLang="en-US" sz="1800" dirty="0"/>
                        <a:t>研究の進捗を生みますよ</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1725055583"/>
                  </a:ext>
                </a:extLst>
              </a:tr>
              <a:tr h="370840">
                <a:tc>
                  <a:txBody>
                    <a:bodyPr/>
                    <a:lstStyle/>
                    <a:p>
                      <a:pPr algn="ctr"/>
                      <a:r>
                        <a:rPr kumimoji="1" lang="en-US" altLang="ja-JP" sz="1800" dirty="0"/>
                        <a:t>2</a:t>
                      </a:r>
                      <a:endParaRPr kumimoji="1" lang="ja-JP" altLang="en-US" sz="1800" dirty="0"/>
                    </a:p>
                  </a:txBody>
                  <a:tcPr/>
                </a:tc>
                <a:tc>
                  <a:txBody>
                    <a:bodyPr/>
                    <a:lstStyle/>
                    <a:p>
                      <a:pPr algn="l"/>
                      <a:r>
                        <a:rPr kumimoji="1" lang="ja-JP" altLang="en-US" sz="1800" dirty="0"/>
                        <a:t>本当？</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2672740287"/>
                  </a:ext>
                </a:extLst>
              </a:tr>
              <a:tr h="370840">
                <a:tc>
                  <a:txBody>
                    <a:bodyPr/>
                    <a:lstStyle/>
                    <a:p>
                      <a:pPr algn="ctr"/>
                      <a:r>
                        <a:rPr kumimoji="1" lang="en-US" altLang="ja-JP" sz="1800" dirty="0"/>
                        <a:t>3</a:t>
                      </a:r>
                      <a:endParaRPr kumimoji="1" lang="ja-JP" altLang="en-US" sz="1800" dirty="0"/>
                    </a:p>
                  </a:txBody>
                  <a:tcPr/>
                </a:tc>
                <a:tc>
                  <a:txBody>
                    <a:bodyPr/>
                    <a:lstStyle/>
                    <a:p>
                      <a:pPr algn="l"/>
                      <a:r>
                        <a:rPr kumimoji="1" lang="ja-JP" altLang="en-US" sz="1800" dirty="0"/>
                        <a:t>百合子さん こんにちは</a:t>
                      </a:r>
                    </a:p>
                  </a:txBody>
                  <a:tcPr/>
                </a:tc>
                <a:tc>
                  <a:txBody>
                    <a:bodyPr/>
                    <a:lstStyle/>
                    <a:p>
                      <a:pPr algn="ctr"/>
                      <a:r>
                        <a:rPr kumimoji="1" lang="ja-JP" altLang="en-US" sz="1800" dirty="0"/>
                        <a:t>ニュートラル</a:t>
                      </a:r>
                    </a:p>
                  </a:txBody>
                  <a:tcPr/>
                </a:tc>
                <a:extLst>
                  <a:ext uri="{0D108BD9-81ED-4DB2-BD59-A6C34878D82A}">
                    <a16:rowId xmlns:a16="http://schemas.microsoft.com/office/drawing/2014/main" val="1252135799"/>
                  </a:ext>
                </a:extLst>
              </a:tr>
              <a:tr h="370840">
                <a:tc>
                  <a:txBody>
                    <a:bodyPr/>
                    <a:lstStyle/>
                    <a:p>
                      <a:pPr algn="ctr"/>
                      <a:r>
                        <a:rPr kumimoji="1" lang="en-US" altLang="ja-JP" sz="1800" dirty="0"/>
                        <a:t>4</a:t>
                      </a:r>
                      <a:endParaRPr kumimoji="1" lang="ja-JP" altLang="en-US" sz="1800" dirty="0"/>
                    </a:p>
                  </a:txBody>
                  <a:tcPr/>
                </a:tc>
                <a:tc>
                  <a:txBody>
                    <a:bodyPr/>
                    <a:lstStyle/>
                    <a:p>
                      <a:pPr algn="l"/>
                      <a:r>
                        <a:rPr kumimoji="1" lang="ja-JP" altLang="en-US" sz="1800" dirty="0"/>
                        <a:t>週末は随分と楽しんだみたいね</a:t>
                      </a:r>
                    </a:p>
                  </a:txBody>
                  <a:tcPr/>
                </a:tc>
                <a:tc>
                  <a:txBody>
                    <a:bodyPr/>
                    <a:lstStyle/>
                    <a:p>
                      <a:pPr algn="ctr"/>
                      <a:r>
                        <a:rPr kumimoji="1" lang="ja-JP" altLang="en-US" sz="1800" dirty="0"/>
                        <a:t>嫌悪</a:t>
                      </a:r>
                    </a:p>
                  </a:txBody>
                  <a:tcPr/>
                </a:tc>
                <a:extLst>
                  <a:ext uri="{0D108BD9-81ED-4DB2-BD59-A6C34878D82A}">
                    <a16:rowId xmlns:a16="http://schemas.microsoft.com/office/drawing/2014/main" val="2235533856"/>
                  </a:ext>
                </a:extLst>
              </a:tr>
              <a:tr h="370840">
                <a:tc>
                  <a:txBody>
                    <a:bodyPr/>
                    <a:lstStyle/>
                    <a:p>
                      <a:pPr algn="ctr"/>
                      <a:r>
                        <a:rPr kumimoji="1" lang="en-US" altLang="ja-JP" sz="1800" dirty="0"/>
                        <a:t>5</a:t>
                      </a:r>
                      <a:endParaRPr kumimoji="1" lang="ja-JP" altLang="en-US" sz="1800" dirty="0"/>
                    </a:p>
                  </a:txBody>
                  <a:tcPr/>
                </a:tc>
                <a:tc>
                  <a:txBody>
                    <a:bodyPr/>
                    <a:lstStyle/>
                    <a:p>
                      <a:pPr algn="l"/>
                      <a:r>
                        <a:rPr kumimoji="1" lang="ja-JP" altLang="en-US" sz="1800" dirty="0"/>
                        <a:t>研究しないと留年するよ？</a:t>
                      </a:r>
                    </a:p>
                  </a:txBody>
                  <a:tcPr/>
                </a:tc>
                <a:tc>
                  <a:txBody>
                    <a:bodyPr/>
                    <a:lstStyle/>
                    <a:p>
                      <a:pPr algn="ctr"/>
                      <a:r>
                        <a:rPr kumimoji="1" lang="ja-JP" altLang="en-US" sz="1800" dirty="0"/>
                        <a:t>悲哀</a:t>
                      </a:r>
                    </a:p>
                  </a:txBody>
                  <a:tcPr/>
                </a:tc>
                <a:extLst>
                  <a:ext uri="{0D108BD9-81ED-4DB2-BD59-A6C34878D82A}">
                    <a16:rowId xmlns:a16="http://schemas.microsoft.com/office/drawing/2014/main" val="2525312706"/>
                  </a:ext>
                </a:extLst>
              </a:tr>
              <a:tr h="370840">
                <a:tc>
                  <a:txBody>
                    <a:bodyPr/>
                    <a:lstStyle/>
                    <a:p>
                      <a:pPr algn="ctr"/>
                      <a:r>
                        <a:rPr kumimoji="1" lang="en-US" altLang="ja-JP" sz="1800" dirty="0"/>
                        <a:t>6</a:t>
                      </a:r>
                      <a:endParaRPr kumimoji="1" lang="ja-JP" altLang="en-US" sz="1800" dirty="0"/>
                    </a:p>
                  </a:txBody>
                  <a:tcPr/>
                </a:tc>
                <a:tc>
                  <a:txBody>
                    <a:bodyPr/>
                    <a:lstStyle/>
                    <a:p>
                      <a:pPr algn="l"/>
                      <a:r>
                        <a:rPr kumimoji="1" lang="ja-JP" altLang="en-US" sz="1800" dirty="0"/>
                        <a:t>分かってはいるのですが・・・</a:t>
                      </a:r>
                    </a:p>
                  </a:txBody>
                  <a:tcPr/>
                </a:tc>
                <a:tc>
                  <a:txBody>
                    <a:bodyPr/>
                    <a:lstStyle/>
                    <a:p>
                      <a:pPr algn="ctr"/>
                      <a:r>
                        <a:rPr kumimoji="1" lang="ja-JP" altLang="en-US" sz="1800" dirty="0"/>
                        <a:t>悲哀</a:t>
                      </a:r>
                    </a:p>
                  </a:txBody>
                  <a:tcPr/>
                </a:tc>
                <a:extLst>
                  <a:ext uri="{0D108BD9-81ED-4DB2-BD59-A6C34878D82A}">
                    <a16:rowId xmlns:a16="http://schemas.microsoft.com/office/drawing/2014/main" val="3230946082"/>
                  </a:ext>
                </a:extLst>
              </a:tr>
              <a:tr h="370840">
                <a:tc>
                  <a:txBody>
                    <a:bodyPr/>
                    <a:lstStyle/>
                    <a:p>
                      <a:pPr algn="ctr"/>
                      <a:r>
                        <a:rPr kumimoji="1" lang="en-US" altLang="ja-JP" sz="1800" dirty="0"/>
                        <a:t>7</a:t>
                      </a:r>
                      <a:endParaRPr kumimoji="1" lang="ja-JP" altLang="en-US" sz="1800" dirty="0"/>
                    </a:p>
                  </a:txBody>
                  <a:tcPr/>
                </a:tc>
                <a:tc>
                  <a:txBody>
                    <a:bodyPr/>
                    <a:lstStyle/>
                    <a:p>
                      <a:pPr algn="l"/>
                      <a:r>
                        <a:rPr kumimoji="1" lang="ja-JP" altLang="en-US" sz="1800" dirty="0"/>
                        <a:t>一緒に卒業しようね！</a:t>
                      </a:r>
                    </a:p>
                  </a:txBody>
                  <a:tcPr/>
                </a:tc>
                <a:tc>
                  <a:txBody>
                    <a:bodyPr/>
                    <a:lstStyle/>
                    <a:p>
                      <a:pPr algn="ctr"/>
                      <a:r>
                        <a:rPr kumimoji="1" lang="ja-JP" altLang="en-US" sz="1800" dirty="0"/>
                        <a:t>喜楽</a:t>
                      </a:r>
                    </a:p>
                  </a:txBody>
                  <a:tcPr/>
                </a:tc>
                <a:extLst>
                  <a:ext uri="{0D108BD9-81ED-4DB2-BD59-A6C34878D82A}">
                    <a16:rowId xmlns:a16="http://schemas.microsoft.com/office/drawing/2014/main" val="2737024462"/>
                  </a:ext>
                </a:extLst>
              </a:tr>
            </a:tbl>
          </a:graphicData>
        </a:graphic>
      </p:graphicFrame>
    </p:spTree>
    <p:extLst>
      <p:ext uri="{BB962C8B-B14F-4D97-AF65-F5344CB8AC3E}">
        <p14:creationId xmlns:p14="http://schemas.microsoft.com/office/powerpoint/2010/main" val="1356627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74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46213</TotalTime>
  <Words>8932</Words>
  <Application>Microsoft Office PowerPoint</Application>
  <PresentationFormat>画面に合わせる (4:3)</PresentationFormat>
  <Paragraphs>1740</Paragraphs>
  <Slides>101</Slides>
  <Notes>79</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101</vt:i4>
      </vt:variant>
    </vt:vector>
  </HeadingPairs>
  <TitlesOfParts>
    <vt:vector size="116"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PowerPoint プレゼンテーション</vt:lpstr>
      <vt:lpstr>発表の流れ</vt:lpstr>
      <vt:lpstr>4 コマ漫画ストーリーデータセット</vt:lpstr>
      <vt:lpstr>・感情ラベル (全 8 種類)</vt:lpstr>
      <vt:lpstr>・感情ラベル (全 7 種類)</vt:lpstr>
      <vt:lpstr>Data Augmentation</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実験 2 : マルチモーダル化による影響</vt:lpstr>
      <vt:lpstr>PowerPoint プレゼンテーション</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832</cp:revision>
  <dcterms:created xsi:type="dcterms:W3CDTF">2020-01-13T19:40:26Z</dcterms:created>
  <dcterms:modified xsi:type="dcterms:W3CDTF">2021-02-23T19:16:41Z</dcterms:modified>
</cp:coreProperties>
</file>